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278df5b5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278df5b5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f278df5b54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8420dbaa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8420dba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f8420dbaa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8420dbaa8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8420dbaa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f8420dbaa8_0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8420dbaa8_0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f8420dbaa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f8420dbaa8_0_2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8420dbaa8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8420dbaa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f8420dbaa8_0_3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8420dbaa8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8420dbaa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f8420dbaa8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8420dbaa8_0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8420dbaa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f8420dbaa8_0_2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8420dbaa8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8420dbaa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f8420dbaa8_0_3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8420dbaa8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8420dbaa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f8420dbaa8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8420dbaa8_0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8420dbaa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f8420dbaa8_0_3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8420dbaa8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8420dbaa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f8420dbaa8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8420dbaa8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8420dbaa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f8420dbaa8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8420dbaa8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8420dbaa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f8420dbaa8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8420dbaa8_0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8420dbaa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f8420dbaa8_0_3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8420dbaa8_0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8420dbaa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f8420dbaa8_0_3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3826730e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3826730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83826730e9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8420dbaa8_0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8420dbaa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f8420dbaa8_0_3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8420dbaa8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8420dbaa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f8420dbaa8_0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8420dbaa8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8420dbaa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f8420dbaa8_0_2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8420dbaa8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8420dbaa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f8420dbaa8_0_3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8420dbaa8_0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f8420dbaa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f8420dbaa8_0_3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8420dbaa8_0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f8420dbaa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f8420dbaa8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8420dbaa8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8420dbaa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f8420dbaa8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8420dbaa8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8420dbaa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f8420dbaa8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8420dbaa8_0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8420dbaa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f8420dbaa8_0_2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8420dbaa8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8420dbaa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f8420dbaa8_0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8420dbaa8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8420dbaa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f8420dbaa8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8420dbaa8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f8420dbaa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f8420dbaa8_0_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8420dbaa8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f8420dbaa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f8420dbaa8_0_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wentieth Century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None/>
              <a:defRPr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98989"/>
              </a:buClr>
              <a:buSzPts val="1800"/>
              <a:buFont typeface="Roboto"/>
              <a:buNone/>
              <a:defRPr sz="18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98989"/>
              </a:buClr>
              <a:buSzPts val="1600"/>
              <a:buFont typeface="Roboto"/>
              <a:buNone/>
              <a:defRPr sz="16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Roboto"/>
              <a:buNone/>
              <a:defRPr sz="14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792288" y="4025506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06E8C"/>
              </a:buClr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06E8C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6E8C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06E8C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06E8C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»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(Dark Background)">
  <p:cSld name="OBJECT_1">
    <p:bg>
      <p:bgPr>
        <a:solidFill>
          <a:srgbClr val="206E8C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–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–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»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6E8C"/>
              </a:buClr>
              <a:buSzPts val="2800"/>
              <a:buFont typeface="Roboto"/>
              <a:buChar char="•"/>
              <a:defRPr sz="2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–"/>
              <a:defRPr sz="2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•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»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6E8C"/>
              </a:buClr>
              <a:buSzPts val="2800"/>
              <a:buFont typeface="Roboto"/>
              <a:buChar char="•"/>
              <a:defRPr sz="2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–"/>
              <a:defRPr sz="2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•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»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A6A6"/>
              </a:buClr>
              <a:buSzPts val="2400"/>
              <a:buFont typeface="Roboto"/>
              <a:buNone/>
              <a:defRPr b="1" sz="2400">
                <a:solidFill>
                  <a:srgbClr val="03A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•"/>
              <a:defRPr sz="2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–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Char char="–"/>
              <a:defRPr sz="16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Char char="»"/>
              <a:defRPr sz="16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32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A6A6"/>
              </a:buClr>
              <a:buSzPts val="2400"/>
              <a:buFont typeface="Roboto"/>
              <a:buNone/>
              <a:defRPr b="1" sz="2400">
                <a:solidFill>
                  <a:srgbClr val="03A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None/>
              <a:defRPr b="1" sz="18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b="1"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32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•"/>
              <a:defRPr sz="2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–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 sz="1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Char char="–"/>
              <a:defRPr sz="16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06E8C"/>
              </a:buClr>
              <a:buSzPts val="1600"/>
              <a:buFont typeface="Roboto"/>
              <a:buChar char="»"/>
              <a:defRPr sz="16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 Onl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6E8C"/>
              </a:buClr>
              <a:buSzPts val="1800"/>
              <a:buFont typeface="Roboto"/>
              <a:buChar char="»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ext">
  <p:cSld name="Title Only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7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sz="2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575050" y="204791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6E8C"/>
              </a:buClr>
              <a:buSzPts val="3200"/>
              <a:buFont typeface="Roboto"/>
              <a:buChar char="•"/>
              <a:defRPr sz="32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6E8C"/>
              </a:buClr>
              <a:buSzPts val="2800"/>
              <a:buFont typeface="Roboto"/>
              <a:buChar char="–"/>
              <a:defRPr sz="28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•"/>
              <a:defRPr sz="2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–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»"/>
              <a:defRPr sz="20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sz="2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7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06E8C"/>
              </a:buClr>
              <a:buSzPts val="1400"/>
              <a:buFont typeface="Roboto"/>
              <a:buNone/>
              <a:defRPr sz="1400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06E8C"/>
              </a:buClr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6E8C"/>
              </a:buClr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06E8C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06E8C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"/>
              <a:buNone/>
              <a:defRPr sz="9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4652969"/>
            <a:ext cx="9144000" cy="490500"/>
          </a:xfrm>
          <a:prstGeom prst="rect">
            <a:avLst/>
          </a:prstGeom>
          <a:gradFill>
            <a:gsLst>
              <a:gs pos="0">
                <a:srgbClr val="206E8C"/>
              </a:gs>
              <a:gs pos="30000">
                <a:srgbClr val="206E8C"/>
              </a:gs>
              <a:gs pos="100000">
                <a:srgbClr val="03A6A6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58937"/>
            <a:ext cx="1402993" cy="4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150" y="4698625"/>
            <a:ext cx="678657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381000"/>
            <a:ext cx="82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b="1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06E8C"/>
              </a:buClr>
              <a:buSzPts val="3200"/>
              <a:buFont typeface="Roboto"/>
              <a:buChar char="•"/>
              <a:defRPr i="0" sz="3200" u="none" cap="none" strike="noStrike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06E8C"/>
              </a:buClr>
              <a:buSzPts val="2800"/>
              <a:buFont typeface="Roboto"/>
              <a:buChar char="–"/>
              <a:defRPr i="0" sz="2800" u="none" cap="none" strike="noStrike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06E8C"/>
              </a:buClr>
              <a:buSzPts val="2400"/>
              <a:buFont typeface="Roboto"/>
              <a:buChar char="•"/>
              <a:defRPr i="0" sz="2400" u="none" cap="none" strike="noStrike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–"/>
              <a:defRPr i="0" sz="2000" u="none" cap="none" strike="noStrike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06E8C"/>
              </a:buClr>
              <a:buSzPts val="2000"/>
              <a:buFont typeface="Roboto"/>
              <a:buChar char="»"/>
              <a:defRPr i="0" sz="2000" u="none" cap="none" strike="noStrike">
                <a:solidFill>
                  <a:srgbClr val="206E8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951" y="150575"/>
            <a:ext cx="4629250" cy="439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457200" y="1416075"/>
            <a:ext cx="3024600" cy="304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3A6A6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3A6A6"/>
                </a:solidFill>
              </a:rPr>
              <a:t>Building a culture of safety as a business imperative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457200" y="838200"/>
            <a:ext cx="3024600" cy="53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Leadership is Hard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 </a:t>
            </a:r>
            <a:r>
              <a:rPr lang="en-US">
                <a:solidFill>
                  <a:srgbClr val="03A6A6"/>
                </a:solidFill>
              </a:rPr>
              <a:t>can’t</a:t>
            </a:r>
            <a:r>
              <a:rPr lang="en-US"/>
              <a:t> </a:t>
            </a:r>
            <a:r>
              <a:rPr lang="en-US">
                <a:solidFill>
                  <a:srgbClr val="03A6A6"/>
                </a:solidFill>
              </a:rPr>
              <a:t>change</a:t>
            </a:r>
            <a:r>
              <a:rPr lang="en-US"/>
              <a:t> your leader”</a:t>
            </a:r>
            <a:endParaRPr>
              <a:solidFill>
                <a:srgbClr val="03A6A6"/>
              </a:solidFill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/>
              <a:t>Ken Norton - Executive Product Coach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569625" y="182500"/>
            <a:ext cx="5439600" cy="43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Pair up:</a:t>
            </a:r>
            <a:r>
              <a:rPr lang="en-US"/>
              <a:t> What </a:t>
            </a:r>
            <a:r>
              <a:rPr b="1" lang="en-US">
                <a:solidFill>
                  <a:srgbClr val="03A6A6"/>
                </a:solidFill>
              </a:rPr>
              <a:t>opportunities</a:t>
            </a:r>
            <a:r>
              <a:rPr lang="en-US"/>
              <a:t> do you have to show good leadership to those around you?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1" y="1"/>
            <a:ext cx="33878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457200" y="1152526"/>
            <a:ext cx="8229600" cy="58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 Reflection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Recall your own moments when you were proud of the leadership you provided </a:t>
            </a:r>
            <a:r>
              <a:rPr lang="en-US">
                <a:solidFill>
                  <a:schemeClr val="dk2"/>
                </a:solidFill>
              </a:rPr>
              <a:t> (formal or informal)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3A6A6"/>
                </a:solidFill>
              </a:rPr>
              <a:t>What did you do? How did you behave to others? What were the results? Are you still in relationship with any of these people?</a:t>
            </a:r>
            <a:endParaRPr b="1">
              <a:solidFill>
                <a:srgbClr val="03A6A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“There is an undeniable need for leaders to </a:t>
            </a:r>
            <a:r>
              <a:rPr lang="en-US">
                <a:solidFill>
                  <a:srgbClr val="03A6A6"/>
                </a:solidFill>
              </a:rPr>
              <a:t>create the conditions</a:t>
            </a:r>
            <a:r>
              <a:rPr b="0" lang="en-US"/>
              <a:t> for people to remember who they can be when </a:t>
            </a:r>
            <a:r>
              <a:rPr lang="en-US">
                <a:solidFill>
                  <a:srgbClr val="03A6A6"/>
                </a:solidFill>
              </a:rPr>
              <a:t>free of fear, engaged and creative</a:t>
            </a:r>
            <a:r>
              <a:rPr b="0" lang="en-US"/>
              <a:t> in work that matters to them”</a:t>
            </a:r>
            <a:endParaRPr b="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2500"/>
              <a:t>Meg Wheatley</a:t>
            </a:r>
            <a:r>
              <a:rPr i="1" lang="en-US" sz="2500"/>
              <a:t>, author of “Who Do We Choose to Be?”</a:t>
            </a:r>
            <a:endParaRPr i="1"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457200" y="1152526"/>
            <a:ext cx="8229600" cy="1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Make it safe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50" y="0"/>
            <a:ext cx="51701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Collecting “Exactlys”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457200" y="1152525"/>
            <a:ext cx="85143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03A6A6"/>
                </a:solidFill>
              </a:rPr>
              <a:t>Do you get me?</a:t>
            </a:r>
            <a:endParaRPr i="1" sz="2700"/>
          </a:p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i="1" lang="en-US" sz="2700"/>
              <a:t>“I know you reserve mornings for focused work, so…”</a:t>
            </a:r>
            <a:endParaRPr i="1"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03A6A6"/>
                </a:solidFill>
              </a:rPr>
              <a:t>Do you care?</a:t>
            </a:r>
            <a:endParaRPr i="1" sz="2700"/>
          </a:p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i="1" lang="en-US" sz="2700"/>
              <a:t>“It sounds like you are asking for help with…”</a:t>
            </a:r>
            <a:endParaRPr i="1"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03A6A6"/>
                </a:solidFill>
              </a:rPr>
              <a:t>Do I feel heard?</a:t>
            </a:r>
            <a:endParaRPr i="1" sz="2700"/>
          </a:p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i="1" lang="en-US" sz="2700"/>
              <a:t>“Are you suggesting we focus more on…”</a:t>
            </a:r>
            <a:endParaRPr i="1"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  <a:p>
            <a:pPr indent="0" lvl="0" marL="13716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1400"/>
              <a:t>“Listening [is] the first competence of </a:t>
            </a:r>
            <a:r>
              <a:rPr i="1" lang="en-US" sz="1400"/>
              <a:t>leadership”</a:t>
            </a:r>
            <a:r>
              <a:rPr i="1" lang="en-US" sz="1400"/>
              <a:t> - Peter Drucker</a:t>
            </a:r>
            <a:endParaRPr i="1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457200" y="690675"/>
            <a:ext cx="35868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your failures openly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197" y="-14128"/>
            <a:ext cx="4661801" cy="466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0"/>
            <a:ext cx="9144000" cy="4649700"/>
          </a:xfrm>
          <a:prstGeom prst="rect">
            <a:avLst/>
          </a:prstGeom>
          <a:solidFill>
            <a:srgbClr val="080707">
              <a:alpha val="3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376175" y="320200"/>
            <a:ext cx="4353900" cy="361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MindEdge Learning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Online Courses Learners Love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775" y="85500"/>
            <a:ext cx="4461525" cy="44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Lean Coffee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57200" y="1152525"/>
            <a:ext cx="4114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2"/>
                </a:solidFill>
              </a:rPr>
              <a:t>Hold an </a:t>
            </a:r>
            <a:r>
              <a:rPr b="1" lang="en-US" sz="4000">
                <a:solidFill>
                  <a:srgbClr val="03A6A6"/>
                </a:solidFill>
              </a:rPr>
              <a:t>optional</a:t>
            </a:r>
            <a:r>
              <a:rPr lang="en-US" sz="4000">
                <a:solidFill>
                  <a:schemeClr val="dk2"/>
                </a:solidFill>
              </a:rPr>
              <a:t> monthly meeting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457200" y="1152526"/>
            <a:ext cx="8229600" cy="166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Make it safe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With, not 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“Where there is a </a:t>
            </a:r>
            <a:r>
              <a:rPr lang="en-US">
                <a:solidFill>
                  <a:srgbClr val="03A6A6"/>
                </a:solidFill>
              </a:rPr>
              <a:t>problem</a:t>
            </a:r>
            <a:r>
              <a:rPr lang="en-US"/>
              <a:t>, </a:t>
            </a:r>
            <a:r>
              <a:rPr lang="en-US">
                <a:solidFill>
                  <a:srgbClr val="03A6A6"/>
                </a:solidFill>
              </a:rPr>
              <a:t>community</a:t>
            </a:r>
            <a:r>
              <a:rPr lang="en-US"/>
              <a:t> is the answer”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18288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/>
              <a:t>Meg Wheatley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457200" y="690563"/>
            <a:ext cx="8229600" cy="53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3A6A6"/>
                </a:solidFill>
              </a:rPr>
              <a:t>“Deep Democracy”</a:t>
            </a:r>
            <a:r>
              <a:rPr lang="en-US" sz="3600"/>
              <a:t> (Groups of 3 or 4)</a:t>
            </a:r>
            <a:endParaRPr sz="3600"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457200" y="1152525"/>
            <a:ext cx="8538900" cy="31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Argue the following opposing positions, in order. Each person gets a turn on #1, then reverse the order for #2: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We should </a:t>
            </a:r>
            <a:r>
              <a:rPr b="1" lang="en-US" sz="2700"/>
              <a:t>collaborate</a:t>
            </a:r>
            <a:r>
              <a:rPr lang="en-US" sz="2700"/>
              <a:t> more because… 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US" sz="2700"/>
              <a:t>We </a:t>
            </a:r>
            <a:r>
              <a:rPr lang="en-US" sz="2700"/>
              <a:t>should</a:t>
            </a:r>
            <a:r>
              <a:rPr lang="en-US" sz="2700"/>
              <a:t> </a:t>
            </a:r>
            <a:r>
              <a:rPr b="1" lang="en-US" sz="2700"/>
              <a:t>not collaborate </a:t>
            </a:r>
            <a:r>
              <a:rPr lang="en-US" sz="2700"/>
              <a:t>more because….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Then Discuss Insights</a:t>
            </a:r>
            <a:endParaRPr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457200" y="1152526"/>
            <a:ext cx="8229600" cy="220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Make it safe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With, not to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Systems Thinking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457200" y="690563"/>
            <a:ext cx="8229600" cy="53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What systems have you observed?</a:t>
            </a:r>
            <a:endParaRPr sz="3600"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Can you think of an example from your organization of a “system” that made great collaboration </a:t>
            </a:r>
            <a:r>
              <a:rPr b="1" lang="en-US">
                <a:solidFill>
                  <a:srgbClr val="03A6A6"/>
                </a:solidFill>
              </a:rPr>
              <a:t>inevitable</a:t>
            </a:r>
            <a:r>
              <a:rPr lang="en-US"/>
              <a:t>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457200" y="690563"/>
            <a:ext cx="8229600" cy="53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Last Exercise</a:t>
            </a:r>
            <a:endParaRPr sz="3600"/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is </a:t>
            </a:r>
            <a:r>
              <a:rPr b="1" lang="en-US">
                <a:solidFill>
                  <a:srgbClr val="03A6A6"/>
                </a:solidFill>
              </a:rPr>
              <a:t>one takeaway</a:t>
            </a:r>
            <a:r>
              <a:rPr lang="en-US"/>
              <a:t> from today that you want to act 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&amp; Q&amp;A</a:t>
            </a:r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457200" y="1152526"/>
            <a:ext cx="8229600" cy="323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 can’t </a:t>
            </a:r>
            <a:r>
              <a:rPr lang="en-US"/>
              <a:t>change</a:t>
            </a:r>
            <a:r>
              <a:rPr lang="en-US"/>
              <a:t> your leader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But you can lead from where you are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Make it safe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With, not to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Systems Thinking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“We were </a:t>
            </a:r>
            <a:r>
              <a:rPr lang="en-US">
                <a:solidFill>
                  <a:srgbClr val="03A6A6"/>
                </a:solidFill>
              </a:rPr>
              <a:t>together</a:t>
            </a:r>
            <a:r>
              <a:rPr lang="en-US"/>
              <a:t>. I forget the rest.”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4572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182880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/>
              <a:t>Meg Wheatley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457200" y="690675"/>
            <a:ext cx="35304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have stories about poor leadership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625" y="0"/>
            <a:ext cx="4651374" cy="46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457200" y="690563"/>
            <a:ext cx="8229600" cy="37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Recall leaders you’ve admired &amp; happily worked for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57200" y="1152526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were their </a:t>
            </a:r>
            <a:r>
              <a:rPr b="1" lang="en-US">
                <a:solidFill>
                  <a:srgbClr val="03A6A6"/>
                </a:solidFill>
              </a:rPr>
              <a:t>behaviours</a:t>
            </a:r>
            <a:r>
              <a:rPr lang="en-US"/>
              <a:t>? How did you </a:t>
            </a:r>
            <a:r>
              <a:rPr b="1" lang="en-US">
                <a:solidFill>
                  <a:srgbClr val="03A6A6"/>
                </a:solidFill>
              </a:rPr>
              <a:t>feel</a:t>
            </a:r>
            <a:r>
              <a:rPr lang="en-US"/>
              <a:t> working for them?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3A6A6"/>
                </a:solidFill>
              </a:rPr>
              <a:t>What kind of worker were you</a:t>
            </a:r>
            <a:r>
              <a:rPr lang="en-US"/>
              <a:t>, including the quality of what you produced?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imperative?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457200" y="1152526"/>
            <a:ext cx="8229600" cy="58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“When people are miserable, they </a:t>
            </a:r>
            <a:r>
              <a:rPr lang="en-US">
                <a:solidFill>
                  <a:srgbClr val="03A6A6"/>
                </a:solidFill>
              </a:rPr>
              <a:t>disengage</a:t>
            </a:r>
            <a:r>
              <a:rPr lang="en-US"/>
              <a:t>”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2500"/>
              <a:t>Jonathan Clark, co-author of “Leading Through”</a:t>
            </a:r>
            <a:endParaRPr i="1"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690667"/>
            <a:ext cx="8229600" cy="323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solidFill>
                  <a:srgbClr val="03A6A6"/>
                </a:solidFill>
              </a:rPr>
              <a:t>Thriving</a:t>
            </a:r>
            <a:r>
              <a:rPr lang="en-US"/>
              <a:t> people </a:t>
            </a:r>
            <a:r>
              <a:rPr lang="en-US">
                <a:solidFill>
                  <a:srgbClr val="206E8C"/>
                </a:solidFill>
              </a:rPr>
              <a:t>create</a:t>
            </a:r>
            <a:endParaRPr>
              <a:solidFill>
                <a:srgbClr val="206E8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rgbClr val="03A6A6"/>
                </a:solidFill>
              </a:rPr>
              <a:t>thriving</a:t>
            </a:r>
            <a:r>
              <a:rPr lang="en-US"/>
              <a:t> companies”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457200" y="3262451"/>
            <a:ext cx="8229600" cy="1284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2500"/>
              <a:t>Jonathan Clark, co-author of “Leading Through”</a:t>
            </a:r>
            <a:endParaRPr i="1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57200" y="690563"/>
            <a:ext cx="8229600" cy="58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the answer?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57200" y="1152526"/>
            <a:ext cx="8229600" cy="58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275" y="606000"/>
            <a:ext cx="3639726" cy="36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457200" y="690575"/>
            <a:ext cx="6392100" cy="37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simple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57200" y="1152536"/>
            <a:ext cx="47115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just need to convince your leaders to lead the “</a:t>
            </a:r>
            <a:r>
              <a:rPr b="1" lang="en-US">
                <a:solidFill>
                  <a:srgbClr val="03A6A6"/>
                </a:solidFill>
              </a:rPr>
              <a:t>right</a:t>
            </a:r>
            <a:r>
              <a:rPr lang="en-US"/>
              <a:t>” way!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737" y="2313625"/>
            <a:ext cx="27622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dEdge 2019 Theme">
  <a:themeElements>
    <a:clrScheme name="MindEdge 2019">
      <a:dk1>
        <a:srgbClr val="1A1D1E"/>
      </a:dk1>
      <a:lt1>
        <a:srgbClr val="FFFFFF"/>
      </a:lt1>
      <a:dk2>
        <a:srgbClr val="206E8C"/>
      </a:dk2>
      <a:lt2>
        <a:srgbClr val="EBF2FA"/>
      </a:lt2>
      <a:accent1>
        <a:srgbClr val="03A6A6"/>
      </a:accent1>
      <a:accent2>
        <a:srgbClr val="FFB64E"/>
      </a:accent2>
      <a:accent3>
        <a:srgbClr val="5C95AB"/>
      </a:accent3>
      <a:accent4>
        <a:srgbClr val="EF4A42"/>
      </a:accent4>
      <a:accent5>
        <a:srgbClr val="E8A647"/>
      </a:accent5>
      <a:accent6>
        <a:srgbClr val="185166"/>
      </a:accent6>
      <a:hlink>
        <a:srgbClr val="1979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